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5" r:id="rId3"/>
    <p:sldId id="312" r:id="rId4"/>
    <p:sldId id="311" r:id="rId5"/>
    <p:sldId id="313" r:id="rId6"/>
    <p:sldId id="316" r:id="rId7"/>
    <p:sldId id="317" r:id="rId8"/>
    <p:sldId id="314" r:id="rId9"/>
    <p:sldId id="291" r:id="rId10"/>
    <p:sldId id="294" r:id="rId11"/>
    <p:sldId id="295" r:id="rId12"/>
    <p:sldId id="266" r:id="rId13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a/Lh1MJGZzZFdynqs8AUvTmkz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UAYE YAHVOURNE DAIBA" initials="" lastIdx="4" clrIdx="0"/>
  <p:cmAuthor id="1" name="Nathaniel GOUH PINABEY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C3AFBE-3446-4241-A892-F5C486121001}">
  <a:tblStyle styleId="{04C3AFBE-3446-4241-A892-F5C4861210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49ED3E-46DC-471E-8E3C-306A1D0CCA2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56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7-15T13:05:59.603" idx="1">
    <p:pos x="549" y="547"/>
    <p:text>@gouhpinabey@gmail.com tu peux commenter
_Reassigned to gouhpinabey@gmail.com_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RGMAvoY"/>
      </p:ext>
    </p:extLst>
  </p:cm>
  <p:cm authorId="1" dt="2024-07-15T12:42:49.022" idx="1">
    <p:pos x="549" y="547"/>
    <p:text>Je n'ai plus la main pour modifier le document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Rm-16T8"/>
      </p:ext>
    </p:extLst>
  </p:cm>
  <p:cm authorId="0" dt="2024-07-15T13:05:47.513" idx="2">
    <p:pos x="549" y="547"/>
    <p:text>C'est laisser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Rm-16UA"/>
      </p:ext>
    </p:extLst>
  </p:cm>
  <p:cm authorId="0" dt="2024-07-15T13:05:59.603" idx="3">
    <p:pos x="549" y="547"/>
    <p:text>tu peux maintenant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Rm-16U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SAV/IPVS en Avril en 2023, DHIS2 limite les niveaux d’erreur de saisie des donnée</a:t>
            </a: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07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b91436f19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b91436f1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1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b91436f19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b91436f1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45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b91436f19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b91436f1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10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b91436f19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b91436f1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CA6A-C768-4DFD-ABC5-8D2D9A94ACCC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5B35-6EC3-4402-8262-8D02F133F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86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802962" y="3670847"/>
            <a:ext cx="586076" cy="66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025" y="268952"/>
            <a:ext cx="6480601" cy="65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4355696" y="2718262"/>
            <a:ext cx="7157883" cy="172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DETECTION ET REPONSES AUX EPIDEMIES DE ROUGEOLE</a:t>
            </a:r>
            <a:br>
              <a:rPr lang="fr-FR" sz="3600" b="1" dirty="0" smtClean="0">
                <a:solidFill>
                  <a:schemeClr val="lt1"/>
                </a:solidFill>
                <a:latin typeface="Arial Narrow" panose="020B0606020202030204" pitchFamily="34" charset="0"/>
              </a:rPr>
            </a:br>
            <a:r>
              <a:rPr lang="fr-FR" sz="3600" b="1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           -TCHAD-</a:t>
            </a:r>
            <a:endParaRPr sz="3600" b="1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pic>
        <p:nvPicPr>
          <p:cNvPr id="91" name="Google Shape;91;p1" descr="Description : C:\Users\SONY\Pictures\220px-Coat_of_arms_of_Chad_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156" y="19664"/>
            <a:ext cx="1007546" cy="101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62967" y="-9833"/>
            <a:ext cx="116924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789140" y="19664"/>
            <a:ext cx="7651007" cy="21236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REUNION DES DIRECTEURS DU PEV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smtClean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Panel 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355696" y="4684441"/>
            <a:ext cx="6507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Dr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Mbailamen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Demian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 Antoinette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-1" y="1550577"/>
            <a:ext cx="4140879" cy="423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blipFill rotWithShape="1">
            <a:blip r:embed="rId7">
              <a:alphaModFix amt="20000"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881899" y="-220221"/>
            <a:ext cx="522970" cy="7659329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b91436f19_1_7"/>
          <p:cNvSpPr txBox="1">
            <a:spLocks noGrp="1"/>
          </p:cNvSpPr>
          <p:nvPr>
            <p:ph type="title"/>
          </p:nvPr>
        </p:nvSpPr>
        <p:spPr>
          <a:xfrm>
            <a:off x="189781" y="139229"/>
            <a:ext cx="11895827" cy="851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sz="3200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District avec moins d ’1 cas investigués avec </a:t>
            </a:r>
            <a:r>
              <a:rPr lang="fr-FR" sz="3200" dirty="0" err="1" smtClean="0">
                <a:solidFill>
                  <a:schemeClr val="lt1"/>
                </a:solidFill>
                <a:latin typeface="Arial Narrow" panose="020B0606020202030204" pitchFamily="34" charset="0"/>
              </a:rPr>
              <a:t>prelevement</a:t>
            </a:r>
            <a:r>
              <a:rPr lang="fr-FR" sz="3200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 par province</a:t>
            </a:r>
            <a:endParaRPr sz="3200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1" name="Google Shape;181;g2eb91436f19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69512"/>
            <a:ext cx="619252" cy="701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122861A-ECB4-A612-94AB-142B15C245E0}"/>
              </a:ext>
            </a:extLst>
          </p:cNvPr>
          <p:cNvSpPr txBox="1">
            <a:spLocks/>
          </p:cNvSpPr>
          <p:nvPr/>
        </p:nvSpPr>
        <p:spPr>
          <a:xfrm>
            <a:off x="420599" y="1466491"/>
            <a:ext cx="5457687" cy="44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122861A-ECB4-A612-94AB-142B15C245E0}"/>
              </a:ext>
            </a:extLst>
          </p:cNvPr>
          <p:cNvSpPr txBox="1">
            <a:spLocks/>
          </p:cNvSpPr>
          <p:nvPr/>
        </p:nvSpPr>
        <p:spPr>
          <a:xfrm>
            <a:off x="6374921" y="1275994"/>
            <a:ext cx="5417388" cy="46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1487977"/>
            <a:ext cx="11206968" cy="33192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9253" y="5365748"/>
            <a:ext cx="8524748" cy="7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janvier à juillet 2024, des 22 provinces sur 23 dans le pays, 20 ont atteint l’objectif de 2 pour 100 000 habitants. Le taux varie de 2 à 11.</a:t>
            </a:r>
            <a:endParaRPr lang="fr-CA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b91436f19_1_7"/>
          <p:cNvSpPr txBox="1">
            <a:spLocks noGrp="1"/>
          </p:cNvSpPr>
          <p:nvPr>
            <p:ph type="title"/>
          </p:nvPr>
        </p:nvSpPr>
        <p:spPr>
          <a:xfrm>
            <a:off x="189781" y="139229"/>
            <a:ext cx="11895827" cy="851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District ayant </a:t>
            </a:r>
            <a:r>
              <a:rPr lang="fr-FR" dirty="0" err="1" smtClean="0">
                <a:solidFill>
                  <a:schemeClr val="lt1"/>
                </a:solidFill>
              </a:rPr>
              <a:t>prelevé</a:t>
            </a:r>
            <a:r>
              <a:rPr lang="fr-FR" dirty="0" smtClean="0">
                <a:solidFill>
                  <a:schemeClr val="lt1"/>
                </a:solidFill>
              </a:rPr>
              <a:t> et notifié au moins 1 cas de rougeole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81" name="Google Shape;181;g2eb91436f19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69512"/>
            <a:ext cx="619252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59" y="1651245"/>
            <a:ext cx="10378486" cy="36575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85259" y="5416155"/>
            <a:ext cx="8524748" cy="53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les districts sanitaires des 22 provinces sanitaires sur le 23 que compte le pays qui ont notifié de cas de rougeole ont effectivement investigué et prélever au moins 1 cas suspect de rougeole de janvier à juillet 2024.</a:t>
            </a:r>
            <a:endParaRPr lang="fr-C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ccolade fermante 2"/>
          <p:cNvSpPr/>
          <p:nvPr/>
        </p:nvSpPr>
        <p:spPr>
          <a:xfrm rot="16200000">
            <a:off x="8938414" y="-167878"/>
            <a:ext cx="457201" cy="38277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Accolade fermante 7"/>
          <p:cNvSpPr/>
          <p:nvPr/>
        </p:nvSpPr>
        <p:spPr>
          <a:xfrm rot="16200000">
            <a:off x="4253349" y="-663336"/>
            <a:ext cx="457201" cy="55723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2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b91436f19_1_7"/>
          <p:cNvSpPr txBox="1">
            <a:spLocks noGrp="1"/>
          </p:cNvSpPr>
          <p:nvPr>
            <p:ph type="title"/>
          </p:nvPr>
        </p:nvSpPr>
        <p:spPr>
          <a:xfrm>
            <a:off x="189781" y="-41925"/>
            <a:ext cx="11895827" cy="7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sz="3200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Districts en </a:t>
            </a:r>
            <a:r>
              <a:rPr lang="fr-FR" sz="3200" dirty="0" err="1" smtClean="0">
                <a:solidFill>
                  <a:schemeClr val="lt1"/>
                </a:solidFill>
                <a:latin typeface="Arial Narrow" panose="020B0606020202030204" pitchFamily="34" charset="0"/>
              </a:rPr>
              <a:t>epidemies</a:t>
            </a:r>
            <a:r>
              <a:rPr lang="fr-FR" sz="3200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 de rougeoles en </a:t>
            </a:r>
            <a:r>
              <a:rPr lang="fr-FR" sz="3200" dirty="0" err="1" smtClean="0">
                <a:solidFill>
                  <a:schemeClr val="lt1"/>
                </a:solidFill>
                <a:latin typeface="Arial Narrow" panose="020B0606020202030204" pitchFamily="34" charset="0"/>
              </a:rPr>
              <a:t>debut</a:t>
            </a:r>
            <a:r>
              <a:rPr lang="fr-FR" sz="3200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 de 2024 et durant les 4 dernières semaines</a:t>
            </a:r>
            <a:endParaRPr sz="3200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0" name="Google Shape;180;g2eb91436f19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875" y="1335666"/>
            <a:ext cx="4646450" cy="52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eb91436f19_1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69512"/>
            <a:ext cx="619252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9" y="1806979"/>
            <a:ext cx="2223770" cy="3360420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00" y="1801413"/>
            <a:ext cx="2232660" cy="3108960"/>
          </a:xfrm>
          <a:prstGeom prst="rect">
            <a:avLst/>
          </a:prstGeom>
          <a:noFill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E678E8D-B902-53CE-EEFA-24D3A18845A8}"/>
              </a:ext>
            </a:extLst>
          </p:cNvPr>
          <p:cNvGrpSpPr/>
          <p:nvPr/>
        </p:nvGrpSpPr>
        <p:grpSpPr>
          <a:xfrm>
            <a:off x="3659673" y="4006013"/>
            <a:ext cx="1737353" cy="708024"/>
            <a:chOff x="-1" y="0"/>
            <a:chExt cx="4389607" cy="4126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A4013E-C7F0-7DE4-2F98-7BE3245988A0}"/>
                </a:ext>
              </a:extLst>
            </p:cNvPr>
            <p:cNvSpPr/>
            <p:nvPr/>
          </p:nvSpPr>
          <p:spPr>
            <a:xfrm>
              <a:off x="-1" y="75196"/>
              <a:ext cx="238125" cy="171450"/>
            </a:xfrm>
            <a:prstGeom prst="rect">
              <a:avLst/>
            </a:prstGeom>
            <a:solidFill>
              <a:srgbClr val="FF3300"/>
            </a:solidFill>
            <a:ln w="3175">
              <a:solidFill>
                <a:srgbClr val="FF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ZoneTexte 18">
              <a:extLst>
                <a:ext uri="{FF2B5EF4-FFF2-40B4-BE49-F238E27FC236}">
                  <a16:creationId xmlns:a16="http://schemas.microsoft.com/office/drawing/2014/main" id="{CC2FF058-8E2C-3155-1141-4A296A3FDFA8}"/>
                </a:ext>
              </a:extLst>
            </p:cNvPr>
            <p:cNvSpPr txBox="1"/>
            <p:nvPr/>
          </p:nvSpPr>
          <p:spPr>
            <a:xfrm>
              <a:off x="266700" y="0"/>
              <a:ext cx="4122906" cy="4126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District ayant connu une flambée d’épidémie de rougeole</a:t>
              </a:r>
              <a:endPara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4975" y="5503764"/>
            <a:ext cx="8869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janvier à juillet 2024, 67 districts sur 158 que compte le pays ont connu au moins une flambée d’épidémie de rougeole. Pour le mois de juillet 3 district : </a:t>
            </a:r>
            <a:r>
              <a:rPr lang="fr-FR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Kalait</a:t>
            </a:r>
            <a:r>
              <a:rPr lang="fr-FR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Mandelia</a:t>
            </a:r>
            <a:r>
              <a:rPr lang="fr-FR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Pala étaient en épidémie</a:t>
            </a:r>
            <a:endParaRPr lang="fr-CA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Rappel de système de surveillance au Tchad</a:t>
            </a:r>
            <a:endParaRPr lang="fr-CA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7443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système surveillance de la rougeole comprend :</a:t>
            </a:r>
          </a:p>
          <a:p>
            <a:pPr marL="114300" indent="0">
              <a:buNone/>
            </a:pPr>
            <a:r>
              <a:rPr lang="fr-FR" sz="2400" dirty="0" smtClean="0">
                <a:latin typeface="Arial Narrow" panose="020B0606020202030204" pitchFamily="34" charset="0"/>
              </a:rPr>
              <a:t>        -La surveillance active</a:t>
            </a:r>
          </a:p>
          <a:p>
            <a:pPr marL="114300" indent="0">
              <a:buNone/>
            </a:pPr>
            <a:r>
              <a:rPr lang="fr-FR" sz="2400" dirty="0" smtClean="0">
                <a:latin typeface="Arial Narrow" panose="020B0606020202030204" pitchFamily="34" charset="0"/>
              </a:rPr>
              <a:t>        -La surveillance passive</a:t>
            </a:r>
          </a:p>
          <a:p>
            <a:r>
              <a:rPr lang="fr-FR" sz="2400" dirty="0" smtClean="0">
                <a:latin typeface="Arial Narrow" panose="020B0606020202030204" pitchFamily="34" charset="0"/>
              </a:rPr>
              <a:t> DLMSE/COUSP/DV</a:t>
            </a:r>
          </a:p>
          <a:p>
            <a:r>
              <a:rPr lang="fr-FR" sz="2400" dirty="0" smtClean="0">
                <a:latin typeface="Arial Narrow" panose="020B0606020202030204" pitchFamily="34" charset="0"/>
              </a:rPr>
              <a:t>RH impliquées dans la surveillance sont:</a:t>
            </a:r>
          </a:p>
          <a:p>
            <a:pPr marL="114300" indent="0">
              <a:buNone/>
            </a:pPr>
            <a:r>
              <a:rPr lang="fr-FR" sz="2400" dirty="0" smtClean="0">
                <a:latin typeface="Arial Narrow" panose="020B0606020202030204" pitchFamily="34" charset="0"/>
              </a:rPr>
              <a:t>    -Clinicien</a:t>
            </a:r>
          </a:p>
          <a:p>
            <a:pPr marL="114300" indent="0">
              <a:buNone/>
            </a:pP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</a:rPr>
              <a:t>    -les médecins chefs de District</a:t>
            </a:r>
          </a:p>
          <a:p>
            <a:pPr marL="114300" indent="0">
              <a:buNone/>
            </a:pP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</a:rPr>
              <a:t>   -Les points focaux surveillances</a:t>
            </a:r>
          </a:p>
          <a:p>
            <a:pPr marL="114300" indent="0">
              <a:buNone/>
            </a:pP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</a:rPr>
              <a:t>   - les relais communautair</a:t>
            </a:r>
            <a:r>
              <a:rPr lang="fr-FR" sz="2400" dirty="0" smtClean="0"/>
              <a:t>es</a:t>
            </a:r>
          </a:p>
          <a:p>
            <a:pPr marL="114300" indent="0">
              <a:buNone/>
            </a:pPr>
            <a:endParaRPr lang="fr-FR" sz="2400" dirty="0" smtClean="0"/>
          </a:p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25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073" y="282633"/>
            <a:ext cx="11197244" cy="748145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latin typeface="Arial Narrow" panose="020B0606020202030204" pitchFamily="34" charset="0"/>
              </a:rPr>
              <a:t>Indicateur de performance de la surveillance de rougeole</a:t>
            </a:r>
            <a:endParaRPr lang="fr-CA" sz="3600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6643" y="5104014"/>
            <a:ext cx="11034674" cy="107295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De  S1-32 la surveillance cas par cas de rougeole a enregistré 1689 avec 1632 échantillons prélevés dont 932 </a:t>
            </a:r>
            <a:r>
              <a:rPr lang="fr-FR" dirty="0" err="1" smtClean="0">
                <a:latin typeface="Arial Narrow" panose="020B0606020202030204" pitchFamily="34" charset="0"/>
              </a:rPr>
              <a:t>IgM</a:t>
            </a:r>
            <a:r>
              <a:rPr lang="fr-FR" dirty="0" smtClean="0">
                <a:latin typeface="Arial Narrow" panose="020B0606020202030204" pitchFamily="34" charset="0"/>
              </a:rPr>
              <a:t>+ et 504 </a:t>
            </a:r>
            <a:r>
              <a:rPr lang="fr-FR" dirty="0" err="1" smtClean="0">
                <a:latin typeface="Arial Narrow" panose="020B0606020202030204" pitchFamily="34" charset="0"/>
              </a:rPr>
              <a:t>IgM</a:t>
            </a:r>
            <a:r>
              <a:rPr lang="fr-FR" dirty="0" smtClean="0">
                <a:latin typeface="Arial Narrow" panose="020B0606020202030204" pitchFamily="34" charset="0"/>
              </a:rPr>
              <a:t>- ,57 cas positifs par lien épidémiologique et 856 cas compatibles</a:t>
            </a:r>
          </a:p>
          <a:p>
            <a:pPr marL="11430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81% des districts des 158 ont notifié et prélevé au moins 1cas de rougeole.</a:t>
            </a:r>
            <a:endParaRPr lang="fr-CA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147156"/>
            <a:ext cx="11197244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0" y="9831"/>
            <a:ext cx="12192000" cy="779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 dirty="0" smtClean="0">
                <a:solidFill>
                  <a:schemeClr val="lt1"/>
                </a:solidFill>
              </a:rPr>
              <a:t>Nombre de cas de rougeole </a:t>
            </a:r>
            <a:r>
              <a:rPr lang="fr-FR" sz="3600" b="1" dirty="0" err="1" smtClean="0">
                <a:solidFill>
                  <a:schemeClr val="lt1"/>
                </a:solidFill>
              </a:rPr>
              <a:t>detectés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550" y="-491471"/>
            <a:ext cx="6095999" cy="726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04" y="6146492"/>
            <a:ext cx="619252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1048624"/>
            <a:ext cx="11534862" cy="37367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6503" y="4957895"/>
            <a:ext cx="10905687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nombres importants des cas suspects de rougeole confirmés par le laboratoire (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Img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+) révèle une épidémie constante mensuelle de rougeole de janvier 2023 à juillet 2024 ; cependant, les cas confirmés par lien épidémiologique sont faiblement notifiés.</a:t>
            </a: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633" y="191193"/>
            <a:ext cx="11197243" cy="839585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fr-FR" sz="3200" dirty="0" smtClean="0">
                <a:latin typeface="Arial Narrow" panose="020B0606020202030204" pitchFamily="34" charset="0"/>
              </a:rPr>
              <a:t>Distribution mensuelle des flambées épidémiques des districts confirmés par le laboratoire( </a:t>
            </a:r>
            <a:r>
              <a:rPr lang="fr-FR" sz="3200" dirty="0" err="1" smtClean="0">
                <a:latin typeface="Arial Narrow" panose="020B0606020202030204" pitchFamily="34" charset="0"/>
              </a:rPr>
              <a:t>Igm</a:t>
            </a:r>
            <a:r>
              <a:rPr lang="fr-FR" sz="3200" dirty="0" smtClean="0">
                <a:latin typeface="Arial Narrow" panose="020B0606020202030204" pitchFamily="34" charset="0"/>
              </a:rPr>
              <a:t>+ </a:t>
            </a:r>
            <a:r>
              <a:rPr lang="fr-FR" sz="3200" dirty="0" err="1" smtClean="0">
                <a:latin typeface="Arial Narrow" panose="020B0606020202030204" pitchFamily="34" charset="0"/>
              </a:rPr>
              <a:t>antirougeoleux</a:t>
            </a:r>
            <a:r>
              <a:rPr lang="fr-FR" sz="3200" dirty="0" smtClean="0">
                <a:latin typeface="Arial Narrow" panose="020B0606020202030204" pitchFamily="34" charset="0"/>
              </a:rPr>
              <a:t>)</a:t>
            </a:r>
            <a:endParaRPr lang="fr-CA" sz="3200" dirty="0"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6" y="1147156"/>
            <a:ext cx="11480271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70" y="62024"/>
            <a:ext cx="11724468" cy="104610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ACTIONS ENTREPRISES </a:t>
            </a:r>
            <a:r>
              <a:rPr lang="fr-FR" b="1" dirty="0" smtClean="0">
                <a:solidFill>
                  <a:schemeClr val="bg1"/>
                </a:solidFill>
              </a:rPr>
              <a:t>(</a:t>
            </a:r>
            <a:r>
              <a:rPr lang="fr-FR" b="1" dirty="0">
                <a:solidFill>
                  <a:schemeClr val="bg1"/>
                </a:solidFill>
              </a:rPr>
              <a:t>1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63B4A-0800-4E3C-BBEA-B80ED5FBC0A9}"/>
              </a:ext>
            </a:extLst>
          </p:cNvPr>
          <p:cNvSpPr txBox="1"/>
          <p:nvPr/>
        </p:nvSpPr>
        <p:spPr>
          <a:xfrm>
            <a:off x="0" y="4624613"/>
            <a:ext cx="235463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Figure 7 : AVS contre la rougeole: juillet 2023</a:t>
            </a:r>
          </a:p>
          <a:p>
            <a:r>
              <a:rPr lang="fr-FR" sz="1400" dirty="0"/>
              <a:t>Cible:  1,342, 654 enfants de 6 mois 14 ans</a:t>
            </a:r>
          </a:p>
          <a:p>
            <a:r>
              <a:rPr lang="fr-FR" sz="1400" dirty="0"/>
              <a:t>Vaccinés : 1,228,848</a:t>
            </a:r>
          </a:p>
          <a:p>
            <a:r>
              <a:rPr lang="fr-FR" sz="1400" dirty="0"/>
              <a:t>Réfugiés: 127,348 enfants :</a:t>
            </a:r>
          </a:p>
          <a:p>
            <a:r>
              <a:rPr lang="fr-FR" sz="1400" dirty="0"/>
              <a:t>CV chez les refugiés: 97% </a:t>
            </a:r>
          </a:p>
          <a:p>
            <a:r>
              <a:rPr lang="fr-FR" sz="1400" dirty="0"/>
              <a:t> CV: 93%</a:t>
            </a:r>
            <a:endParaRPr lang="en-US" sz="1400" dirty="0"/>
          </a:p>
        </p:txBody>
      </p:sp>
      <p:pic>
        <p:nvPicPr>
          <p:cNvPr id="6" name="Picture 5" descr="A map of a country&#10;&#10;Description automatically generated">
            <a:extLst>
              <a:ext uri="{FF2B5EF4-FFF2-40B4-BE49-F238E27FC236}">
                <a16:creationId xmlns:a16="http://schemas.microsoft.com/office/drawing/2014/main" id="{7EBF478D-F3B0-66DF-AE71-56B24A38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 t="15326" r="20536" b="14720"/>
          <a:stretch/>
        </p:blipFill>
        <p:spPr>
          <a:xfrm>
            <a:off x="46400" y="1947726"/>
            <a:ext cx="2790736" cy="259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42989-6624-CA20-715A-03C02F1B2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99" t="46618" r="26104" b="22353"/>
          <a:stretch/>
        </p:blipFill>
        <p:spPr>
          <a:xfrm>
            <a:off x="3776948" y="1151122"/>
            <a:ext cx="1184987" cy="1314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B5D03E-A400-4470-BA9D-F2EE6856EAB0}"/>
              </a:ext>
            </a:extLst>
          </p:cNvPr>
          <p:cNvSpPr txBox="1"/>
          <p:nvPr/>
        </p:nvSpPr>
        <p:spPr>
          <a:xfrm>
            <a:off x="5000633" y="4624613"/>
            <a:ext cx="247318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Figure 9: AVS contre la fièvre jaune: février 2024</a:t>
            </a:r>
          </a:p>
          <a:p>
            <a:r>
              <a:rPr lang="fr-FR" sz="1400" dirty="0"/>
              <a:t>Cible:  3,268, 558 Personnes de 9 mois à 60 ans</a:t>
            </a:r>
          </a:p>
          <a:p>
            <a:r>
              <a:rPr lang="fr-FR" sz="1400" dirty="0"/>
              <a:t>Vaccinés : 2,865,373</a:t>
            </a:r>
          </a:p>
          <a:p>
            <a:r>
              <a:rPr lang="fr-FR" sz="1400" dirty="0"/>
              <a:t>CV globale: 88%</a:t>
            </a:r>
            <a:endParaRPr lang="en-US" sz="1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4861B9-4CF8-4E99-B639-72BB0CA3A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9423"/>
              </p:ext>
            </p:extLst>
          </p:nvPr>
        </p:nvGraphicFramePr>
        <p:xfrm>
          <a:off x="7645709" y="1698775"/>
          <a:ext cx="3765665" cy="3569970"/>
        </p:xfrm>
        <a:graphic>
          <a:graphicData uri="http://schemas.openxmlformats.org/drawingml/2006/table">
            <a:tbl>
              <a:tblPr/>
              <a:tblGrid>
                <a:gridCol w="910976">
                  <a:extLst>
                    <a:ext uri="{9D8B030D-6E8A-4147-A177-3AD203B41FA5}">
                      <a16:colId xmlns:a16="http://schemas.microsoft.com/office/drawing/2014/main" val="1001168669"/>
                    </a:ext>
                  </a:extLst>
                </a:gridCol>
                <a:gridCol w="951563">
                  <a:extLst>
                    <a:ext uri="{9D8B030D-6E8A-4147-A177-3AD203B41FA5}">
                      <a16:colId xmlns:a16="http://schemas.microsoft.com/office/drawing/2014/main" val="3220151670"/>
                    </a:ext>
                  </a:extLst>
                </a:gridCol>
                <a:gridCol w="951563">
                  <a:extLst>
                    <a:ext uri="{9D8B030D-6E8A-4147-A177-3AD203B41FA5}">
                      <a16:colId xmlns:a16="http://schemas.microsoft.com/office/drawing/2014/main" val="37362009"/>
                    </a:ext>
                  </a:extLst>
                </a:gridCol>
                <a:gridCol w="951563">
                  <a:extLst>
                    <a:ext uri="{9D8B030D-6E8A-4147-A177-3AD203B41FA5}">
                      <a16:colId xmlns:a16="http://schemas.microsoft.com/office/drawing/2014/main" val="2044761780"/>
                    </a:ext>
                  </a:extLst>
                </a:gridCol>
              </a:tblGrid>
              <a:tr h="4048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Antigènes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0-11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mois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12-23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mois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et +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87840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BCG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2,120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0726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VPO0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949219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VPO1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2,780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418634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VPO2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1,929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654300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VPO3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1,886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833946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PENTA1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2,682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120936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PENTA2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1,870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041806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PENTA3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1,960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853609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VPI1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1,879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414586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VPI2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1,349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32965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VAR1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2,960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661331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VAR2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1,757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662848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2,691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11140"/>
                  </a:ext>
                </a:extLst>
              </a:tr>
              <a:tr h="18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MenA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2,738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584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9DE81B7-6B2D-403A-8702-330D7DA18C3F}"/>
              </a:ext>
            </a:extLst>
          </p:cNvPr>
          <p:cNvSpPr txBox="1"/>
          <p:nvPr/>
        </p:nvSpPr>
        <p:spPr>
          <a:xfrm>
            <a:off x="7645709" y="5378665"/>
            <a:ext cx="37656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Deux passages d’IPVS conduites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69F2B-207A-4301-BDC3-20071C4F0E5A}"/>
              </a:ext>
            </a:extLst>
          </p:cNvPr>
          <p:cNvSpPr txBox="1"/>
          <p:nvPr/>
        </p:nvSpPr>
        <p:spPr>
          <a:xfrm>
            <a:off x="7394743" y="1250302"/>
            <a:ext cx="453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Tableau I : résultats IPVS conduites en 2023</a:t>
            </a:r>
            <a:endParaRPr lang="en-US" sz="1600" dirty="0"/>
          </a:p>
        </p:txBody>
      </p:sp>
      <p:pic>
        <p:nvPicPr>
          <p:cNvPr id="13" name="Image 4">
            <a:extLst>
              <a:ext uri="{FF2B5EF4-FFF2-40B4-BE49-F238E27FC236}">
                <a16:creationId xmlns:a16="http://schemas.microsoft.com/office/drawing/2014/main" id="{48A2EFA5-CC2B-0829-DBFE-D6E655B83F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36" y="2490853"/>
            <a:ext cx="1959389" cy="24357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6A5D57-4285-4201-9AFE-FCBFDF92F2F9}"/>
              </a:ext>
            </a:extLst>
          </p:cNvPr>
          <p:cNvSpPr txBox="1"/>
          <p:nvPr/>
        </p:nvSpPr>
        <p:spPr>
          <a:xfrm>
            <a:off x="2522671" y="5055500"/>
            <a:ext cx="235463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Figure 8: AVS Rougeole 2023 dans 12 Provinces</a:t>
            </a:r>
          </a:p>
          <a:p>
            <a:r>
              <a:rPr lang="fr-FR" sz="1400" dirty="0"/>
              <a:t>Cible:  2,007,817 enfants de 9-59 mois</a:t>
            </a:r>
          </a:p>
          <a:p>
            <a:r>
              <a:rPr lang="fr-FR" sz="1400" dirty="0"/>
              <a:t>Vaccinés : 2,188,520</a:t>
            </a:r>
          </a:p>
          <a:p>
            <a:r>
              <a:rPr lang="fr-FR" sz="1400" dirty="0"/>
              <a:t>CV globale: 109%</a:t>
            </a:r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4B915C10-5E28-719C-6B7F-2B9FDF356A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2" y="1977610"/>
            <a:ext cx="2354637" cy="250661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6727C5-C8D6-41CC-B505-BA699CBF54CB}"/>
              </a:ext>
            </a:extLst>
          </p:cNvPr>
          <p:cNvCxnSpPr/>
          <p:nvPr/>
        </p:nvCxnSpPr>
        <p:spPr>
          <a:xfrm flipH="1" flipV="1">
            <a:off x="4506686" y="1808546"/>
            <a:ext cx="1794590" cy="1718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BAE46C-7DEB-455D-AFEF-BA036B5B937D}"/>
              </a:ext>
            </a:extLst>
          </p:cNvPr>
          <p:cNvSpPr txBox="1"/>
          <p:nvPr/>
        </p:nvSpPr>
        <p:spPr>
          <a:xfrm>
            <a:off x="4796525" y="1244709"/>
            <a:ext cx="267729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Réfugiés vaccinés contre FJ : 460,559</a:t>
            </a: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/>
              <a:t>CV chez les refugiés: 98%</a:t>
            </a: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/>
              <a:t>CV globale: 88%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093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70" y="62024"/>
            <a:ext cx="11724468" cy="104610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ACTIONS ENTREPRISES (2)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2" y="1679170"/>
            <a:ext cx="11163993" cy="4879571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1EA69F2B-207A-4301-BDC3-20071C4F0E5A}"/>
              </a:ext>
            </a:extLst>
          </p:cNvPr>
          <p:cNvSpPr txBox="1"/>
          <p:nvPr/>
        </p:nvSpPr>
        <p:spPr>
          <a:xfrm>
            <a:off x="365759" y="1224372"/>
            <a:ext cx="513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Tableau </a:t>
            </a:r>
            <a:r>
              <a:rPr lang="fr-FR" sz="1600" dirty="0" smtClean="0"/>
              <a:t>2 </a:t>
            </a:r>
            <a:r>
              <a:rPr lang="fr-FR" sz="1600" dirty="0"/>
              <a:t>: résultats IPVS conduites </a:t>
            </a:r>
            <a:r>
              <a:rPr lang="fr-FR" sz="1600" dirty="0" smtClean="0"/>
              <a:t>en juillet 2024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610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b91436f19_1_7"/>
          <p:cNvSpPr txBox="1">
            <a:spLocks noGrp="1"/>
          </p:cNvSpPr>
          <p:nvPr>
            <p:ph type="title"/>
          </p:nvPr>
        </p:nvSpPr>
        <p:spPr>
          <a:xfrm>
            <a:off x="189781" y="139229"/>
            <a:ext cx="11895827" cy="851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dirty="0" err="1" smtClean="0">
                <a:solidFill>
                  <a:schemeClr val="lt1"/>
                </a:solidFill>
              </a:rPr>
              <a:t>Lecons</a:t>
            </a:r>
            <a:r>
              <a:rPr lang="fr-FR" dirty="0" smtClean="0">
                <a:solidFill>
                  <a:schemeClr val="lt1"/>
                </a:solidFill>
              </a:rPr>
              <a:t> apprises et recommandations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80" name="Google Shape;180;g2eb91436f19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875" y="1383033"/>
            <a:ext cx="4646450" cy="52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eb91436f19_1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69512"/>
            <a:ext cx="619252" cy="701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307571" y="1820487"/>
            <a:ext cx="4987636" cy="3690852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Evaluation de risques rougeole 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Création de comité de gestion des épidémies dirigée par le Secrétaire General 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Organisation de campagne nationale intégrée contre la rougeole et la fièvre jaune en deux bloc2 respectivement en décembre 2023 et février 2024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Organisation des IPVS dans les districts en épidémies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Organisation des supervisions conjointes formatives dans 30 districts (DV et partenaires)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Tenue régulière des réunions du CTA-PEV (nombre…)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Afflux des refugiés soudanais qui impacte sur les ressources disponibles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Appui des partenaires intervenant dans le  la surveillance et vaccination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CA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5902038" y="1704109"/>
            <a:ext cx="4497186" cy="39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1400" dirty="0" smtClean="0">
                <a:latin typeface="Arial Narrow" panose="020B0606020202030204" pitchFamily="34" charset="0"/>
              </a:rPr>
              <a:t>Elever </a:t>
            </a:r>
            <a:r>
              <a:rPr lang="fr-FR" sz="1400" dirty="0">
                <a:latin typeface="Arial Narrow" panose="020B0606020202030204" pitchFamily="34" charset="0"/>
              </a:rPr>
              <a:t>l’</a:t>
            </a:r>
            <a:r>
              <a:rPr lang="fr-FR" sz="1400" dirty="0" err="1">
                <a:latin typeface="Arial Narrow" panose="020B0606020202030204" pitchFamily="34" charset="0"/>
              </a:rPr>
              <a:t>epidemie</a:t>
            </a:r>
            <a:r>
              <a:rPr lang="fr-FR" sz="1400" dirty="0">
                <a:latin typeface="Arial Narrow" panose="020B0606020202030204" pitchFamily="34" charset="0"/>
              </a:rPr>
              <a:t> de rougeole au </a:t>
            </a:r>
            <a:r>
              <a:rPr lang="fr-FR" sz="1400" dirty="0" err="1">
                <a:latin typeface="Arial Narrow" panose="020B0606020202030204" pitchFamily="34" charset="0"/>
              </a:rPr>
              <a:t>meme</a:t>
            </a:r>
            <a:r>
              <a:rPr lang="fr-FR" sz="1400" dirty="0">
                <a:latin typeface="Arial Narrow" panose="020B0606020202030204" pitchFamily="34" charset="0"/>
              </a:rPr>
              <a:t> titre que l’</a:t>
            </a:r>
            <a:r>
              <a:rPr lang="fr-FR" sz="1400" dirty="0" err="1">
                <a:latin typeface="Arial Narrow" panose="020B0606020202030204" pitchFamily="34" charset="0"/>
              </a:rPr>
              <a:t>epidemie</a:t>
            </a:r>
            <a:r>
              <a:rPr lang="fr-FR" sz="1400" dirty="0">
                <a:latin typeface="Arial Narrow" panose="020B0606020202030204" pitchFamily="34" charset="0"/>
              </a:rPr>
              <a:t> de </a:t>
            </a:r>
            <a:r>
              <a:rPr lang="fr-FR" sz="1400" dirty="0" smtClean="0">
                <a:latin typeface="Arial Narrow" panose="020B0606020202030204" pitchFamily="34" charset="0"/>
              </a:rPr>
              <a:t>polio( Urgence de porté internationale)</a:t>
            </a:r>
            <a:endParaRPr lang="fr-FR" sz="1400" dirty="0">
              <a:latin typeface="Arial Narrow" panose="020B0606020202030204" pitchFamily="34" charset="0"/>
            </a:endParaRPr>
          </a:p>
          <a:p>
            <a:r>
              <a:rPr lang="fr-FR" sz="1400" dirty="0" err="1" smtClean="0">
                <a:latin typeface="Arial Narrow" panose="020B0606020202030204" pitchFamily="34" charset="0"/>
              </a:rPr>
              <a:t>Intègrer</a:t>
            </a:r>
            <a:r>
              <a:rPr lang="fr-FR" sz="1400" dirty="0" smtClean="0">
                <a:latin typeface="Arial Narrow" panose="020B0606020202030204" pitchFamily="34" charset="0"/>
              </a:rPr>
              <a:t> </a:t>
            </a:r>
            <a:r>
              <a:rPr lang="fr-FR" sz="1400" dirty="0">
                <a:latin typeface="Arial Narrow" panose="020B0606020202030204" pitchFamily="34" charset="0"/>
              </a:rPr>
              <a:t>la campagne de polio et campagne de rougeole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Renforcer le système de surveillance de rougeole jusqu’au niveau </a:t>
            </a:r>
            <a:r>
              <a:rPr lang="fr-FR" sz="1600" dirty="0" smtClean="0">
                <a:latin typeface="Arial Narrow" panose="020B0606020202030204" pitchFamily="34" charset="0"/>
              </a:rPr>
              <a:t>communautaire</a:t>
            </a:r>
            <a:endParaRPr lang="fr-FR" sz="1600" dirty="0">
              <a:latin typeface="Arial Narrow" panose="020B0606020202030204" pitchFamily="34" charset="0"/>
            </a:endParaRPr>
          </a:p>
          <a:p>
            <a:r>
              <a:rPr lang="fr-FR" sz="1600" dirty="0">
                <a:latin typeface="Arial Narrow" panose="020B0606020202030204" pitchFamily="34" charset="0"/>
              </a:rPr>
              <a:t>Organiser des ripostes autour des cas</a:t>
            </a:r>
          </a:p>
          <a:p>
            <a:endParaRPr lang="fr-CA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269" y="1266655"/>
            <a:ext cx="4048298" cy="346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LECONS APPRISES</a:t>
            </a:r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5902037" y="1266655"/>
            <a:ext cx="4497186" cy="346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RECOMMANDATIONS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7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99" name="Google Shape;499;p24"/>
          <p:cNvPicPr preferRelativeResize="0"/>
          <p:nvPr/>
        </p:nvPicPr>
        <p:blipFill rotWithShape="1">
          <a:blip r:embed="rId3">
            <a:alphaModFix/>
          </a:blip>
          <a:srcRect t="13449" b="16684"/>
          <a:stretch/>
        </p:blipFill>
        <p:spPr>
          <a:xfrm>
            <a:off x="148550" y="-76500"/>
            <a:ext cx="12192001" cy="620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3062" y="11203"/>
            <a:ext cx="5208939" cy="602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676</Words>
  <Application>Microsoft Office PowerPoint</Application>
  <PresentationFormat>Grand écran</PresentationFormat>
  <Paragraphs>129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 Narrow</vt:lpstr>
      <vt:lpstr>Arial</vt:lpstr>
      <vt:lpstr>Times New Roman</vt:lpstr>
      <vt:lpstr>Aptos Narrow</vt:lpstr>
      <vt:lpstr>Calibri</vt:lpstr>
      <vt:lpstr>Thème Office</vt:lpstr>
      <vt:lpstr>DETECTION ET REPONSES AUX EPIDEMIES DE ROUGEOLE            -TCHAD-</vt:lpstr>
      <vt:lpstr>Rappel de système de surveillance au Tchad</vt:lpstr>
      <vt:lpstr>Indicateur de performance de la surveillance de rougeole</vt:lpstr>
      <vt:lpstr>Nombre de cas de rougeole detectés</vt:lpstr>
      <vt:lpstr>Distribution mensuelle des flambées épidémiques des districts confirmés par le laboratoire( Igm+ antirougeoleux)</vt:lpstr>
      <vt:lpstr>ACTIONS ENTREPRISES (1)</vt:lpstr>
      <vt:lpstr>ACTIONS ENTREPRISES (2)</vt:lpstr>
      <vt:lpstr>Lecons apprises et recommandations</vt:lpstr>
      <vt:lpstr>Présentation PowerPoint</vt:lpstr>
      <vt:lpstr>District avec moins d ’1 cas investigués avec prelevement par province</vt:lpstr>
      <vt:lpstr>District ayant prelevé et notifié au moins 1 cas de rougeole</vt:lpstr>
      <vt:lpstr>Districts en epidemies de rougeoles en debut de 2024 et durant les 4 dernières semaines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SUR LES CAMPAGNES ROUGEOLE ET FJ JAUNE 2023/4</dc:title>
  <dc:creator>MALATO OUYA BOURMA</dc:creator>
  <cp:lastModifiedBy>DJIKINI DJIMORNAN</cp:lastModifiedBy>
  <cp:revision>91</cp:revision>
  <dcterms:created xsi:type="dcterms:W3CDTF">2024-07-04T19:56:35Z</dcterms:created>
  <dcterms:modified xsi:type="dcterms:W3CDTF">2024-09-02T13:53:04Z</dcterms:modified>
</cp:coreProperties>
</file>